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.jpeg" ContentType="image/jpeg"/>
  <Override PartName="/ppt/notesSlides/notesSlide8.xml" ContentType="application/vnd.openxmlformats-officedocument.presentationml.notesSlide+xml"/>
  <Override PartName="/ppt/media/image2.jpeg" ContentType="image/jpeg"/>
  <Override PartName="/ppt/media/image3.jpeg" ContentType="image/jpe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5E5E5E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3" name="Shape 16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严肃的气氛</a:t>
            </a:r>
          </a:p>
          <a:p>
            <a:pPr/>
          </a:p>
          <a:p>
            <a:pPr/>
            <a:r>
              <a:t>约翰雅各提问题</a:t>
            </a:r>
          </a:p>
          <a:p>
            <a:pPr/>
          </a:p>
          <a:p>
            <a:pPr/>
            <a:r>
              <a:t>十门题恼怒约，雅要做头</a:t>
            </a:r>
          </a:p>
          <a:p>
            <a:pPr/>
          </a:p>
          <a:p>
            <a:pPr/>
            <a:r>
              <a:t>看我的榜样</a:t>
            </a:r>
          </a:p>
          <a:p>
            <a:pPr/>
          </a:p>
          <a:p>
            <a:pPr/>
            <a:r>
              <a:t>实例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Shape 21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不是自我中心：要人的高举，跟随，名利，喜乐，享受，我的服事style，我服事的喜好</a:t>
            </a:r>
          </a:p>
          <a:p>
            <a:pPr/>
            <a:r>
              <a:t>而是：以神为中心，以神教会全局为中心．抱负是荣耀神．讨神喜悦．完成成的旨意</a:t>
            </a:r>
          </a:p>
          <a:p>
            <a:pPr/>
          </a:p>
          <a:p>
            <a:pPr/>
            <a:r>
              <a:t>谁是中心，是服事中最大的阻碍</a:t>
            </a:r>
          </a:p>
          <a:p>
            <a:pPr/>
          </a:p>
          <a:p>
            <a:pPr/>
            <a:r>
              <a:t>为人洗脚．舍己服事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6" name="Shape 21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1，地位．才能，谦卑受教，真看别人比自己强，三人行．有则改之</a:t>
            </a:r>
          </a:p>
          <a:p>
            <a:pPr/>
          </a:p>
          <a:p>
            <a:pPr/>
            <a:r>
              <a:t>2，忘曾有成就，或伤害</a:t>
            </a:r>
          </a:p>
          <a:p>
            <a:pPr/>
          </a:p>
          <a:p>
            <a:pPr/>
            <a:r>
              <a:t>3，害怕服事，万一没做好丢脸。神不看人who,而是肯，神接受你的不完美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0" name="Shape 22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1，命令，不是有没有感动．不是有无恩赐．你肯神给恩赐</a:t>
            </a:r>
          </a:p>
          <a:p>
            <a:pPr/>
          </a:p>
          <a:p>
            <a:pPr/>
            <a:r>
              <a:t>2，得时不得时，外在，内在（年轻，年老、可鼓励．祷告，分享丰富的经验）</a:t>
            </a:r>
          </a:p>
          <a:p>
            <a:pPr/>
          </a:p>
          <a:p>
            <a:pPr/>
            <a:r>
              <a:t>3，不用等毕业，孩子，退休后，神只说服事而没条件</a:t>
            </a:r>
          </a:p>
          <a:p>
            <a:pPr/>
          </a:p>
          <a:p>
            <a:pPr/>
            <a:r>
              <a:t>4，没有完美无缺的环境才服事，没有完全称心的人一起服事，讲道．唱诗，外观</a:t>
            </a:r>
          </a:p>
          <a:p>
            <a:pPr/>
          </a:p>
          <a:p>
            <a:pPr/>
            <a:r>
              <a:t>5，耶稣说，只是坐在我的左右，不是我可以賜的，乃是為誰預備的，就賜給誰。任何职位神所赐，同样重要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9" name="Shape 22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服事是呼召，带人完完全全来主前</a:t>
            </a:r>
          </a:p>
          <a:p>
            <a:pPr/>
          </a:p>
          <a:p>
            <a:pPr/>
            <a:r>
              <a:t>仆人式服事 以仆人式服事带领人到主前</a:t>
            </a:r>
          </a:p>
          <a:p>
            <a:pPr/>
          </a:p>
          <a:p>
            <a:pPr/>
            <a:r>
              <a:t>舍己的服事 以谦卑受教，以神为中心，牺牲精神来服事带人到主前</a:t>
            </a:r>
          </a:p>
          <a:p>
            <a:pPr/>
          </a:p>
          <a:p>
            <a:pPr/>
            <a:r>
              <a:t>如果我们当中还没有服事机会，教会需要时请记住，或者可自告奋勇．</a:t>
            </a:r>
          </a:p>
          <a:p>
            <a:pPr/>
          </a:p>
          <a:p>
            <a:pPr/>
            <a:r>
              <a:t>我们教会人人服事的教会</a:t>
            </a:r>
          </a:p>
          <a:p>
            <a:p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4" name="Shape 23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hape 17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人子，二方面</a:t>
            </a:r>
          </a:p>
          <a:p>
            <a:pPr/>
          </a:p>
          <a:p>
            <a:pPr/>
            <a:r>
              <a:t>耶稣说的就是我们的呼召</a:t>
            </a:r>
          </a:p>
          <a:p>
            <a:pPr/>
          </a:p>
          <a:p>
            <a:pPr/>
            <a:r>
              <a:t>被召定有工作．</a:t>
            </a:r>
          </a:p>
          <a:p>
            <a:pPr/>
          </a:p>
          <a:p>
            <a:pPr/>
            <a:r>
              <a:t>成门徒就要服事。  实例，得人如得鱼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hape 17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目的</a:t>
            </a:r>
          </a:p>
          <a:p>
            <a:pPr/>
          </a:p>
          <a:p>
            <a:pPr/>
            <a:r>
              <a:t>以上够了？服事门徒服事需要者</a:t>
            </a:r>
          </a:p>
          <a:p>
            <a:pPr/>
          </a:p>
          <a:p>
            <a:pPr/>
            <a:r>
              <a:t>因為人子來，並不是要受人的服事，乃是要服事人，並且要捨命作多人的贖價V 45一半够吗？利他</a:t>
            </a:r>
          </a:p>
          <a:p>
            <a:pPr/>
          </a:p>
          <a:p>
            <a:pPr/>
            <a:r>
              <a:t>为什么需要服事？因罪</a:t>
            </a:r>
          </a:p>
          <a:p>
            <a:pPr/>
          </a:p>
          <a:p>
            <a:pPr/>
            <a:r>
              <a:t>来，亘古发出的声音</a:t>
            </a:r>
          </a:p>
          <a:p>
            <a:pPr/>
          </a:p>
          <a:p>
            <a:pPr/>
            <a:r>
              <a:t>V45最后听到福，我们的罪可以被赎，得盼望</a:t>
            </a:r>
          </a:p>
          <a:p>
            <a:pPr/>
          </a:p>
          <a:p>
            <a:pPr/>
            <a:r>
              <a:t>单行善不够，反而负面</a:t>
            </a:r>
          </a:p>
          <a:p>
            <a:pPr/>
          </a:p>
          <a:p>
            <a:pPr/>
            <a:r>
              <a:t>救恩最大的祝福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Shape 18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所有服事和福音有关</a:t>
            </a:r>
          </a:p>
          <a:p>
            <a:pPr/>
          </a:p>
          <a:p>
            <a:pPr/>
            <a:r>
              <a:t>尹长老</a:t>
            </a:r>
          </a:p>
          <a:p>
            <a:pPr/>
          </a:p>
          <a:p>
            <a:pPr/>
            <a:r>
              <a:t>唱诗</a:t>
            </a:r>
          </a:p>
          <a:p>
            <a:pPr/>
          </a:p>
          <a:p>
            <a:pPr/>
            <a:r>
              <a:t>午餐</a:t>
            </a:r>
          </a:p>
          <a:p>
            <a:pPr/>
          </a:p>
          <a:p>
            <a:pPr/>
            <a:r>
              <a:t>参与各项工作</a:t>
            </a:r>
          </a:p>
          <a:p>
            <a:pPr/>
          </a:p>
          <a:p>
            <a:pPr/>
            <a:r>
              <a:t>服事和服事神的区别，有无下功夫带领信主</a:t>
            </a:r>
          </a:p>
          <a:p>
            <a:pPr/>
          </a:p>
          <a:p>
            <a:pPr/>
            <a:r>
              <a:t>受洗者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Shape 18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刚讲服事是．呼召和命令</a:t>
            </a:r>
          </a:p>
          <a:p>
            <a:pPr/>
          </a:p>
          <a:p>
            <a:pPr/>
            <a:r>
              <a:t>信主时就是服事开始</a:t>
            </a:r>
          </a:p>
          <a:p>
            <a:pPr/>
          </a:p>
          <a:p>
            <a:pPr/>
            <a:r>
              <a:t>如何来服事？10人以为争谁为大</a:t>
            </a:r>
          </a:p>
          <a:p>
            <a:pPr/>
          </a:p>
          <a:p>
            <a:pPr/>
            <a:r>
              <a:t>耶稣说．外帮人是这样，有人服事是显赫，翁，为人民服务</a:t>
            </a:r>
          </a:p>
          <a:p>
            <a:pPr/>
          </a:p>
          <a:p>
            <a:pPr/>
            <a:r>
              <a:t>在神家里，耶稣是头，弥散亚，但服事人．革命性</a:t>
            </a:r>
          </a:p>
          <a:p>
            <a:pPr/>
          </a:p>
          <a:p>
            <a:pPr/>
            <a:r>
              <a:t>大－用人，首－仆人</a:t>
            </a:r>
          </a:p>
          <a:p>
            <a:pPr/>
          </a:p>
          <a:p>
            <a:pPr/>
            <a:r>
              <a:t>小组长，执事，牧长，基督徒，父一家之主，我们家领导</a:t>
            </a:r>
          </a:p>
          <a:p>
            <a:p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1" name="Shape 19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AT&amp;T 仆人领导</a:t>
            </a:r>
          </a:p>
          <a:p>
            <a:pPr/>
          </a:p>
          <a:p>
            <a:pPr/>
            <a:r>
              <a:t>来自圣经？耶稣早讲过，早有效，是基督徒</a:t>
            </a:r>
          </a:p>
          <a:p>
            <a:p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5" name="Shape 19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郭振遊提到仆人领导</a:t>
            </a:r>
          </a:p>
          <a:p>
            <a:pPr/>
          </a:p>
          <a:p>
            <a:pPr/>
            <a:r>
              <a:t>管辖式和仆人式的区别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管辖弍</a:t>
            </a:r>
          </a:p>
          <a:p>
            <a:pPr/>
            <a:r>
              <a:t>有名，干一番事业，我是老大，听我的，发号施令，交易（钱和命）</a:t>
            </a:r>
          </a:p>
          <a:p>
            <a:pPr/>
          </a:p>
          <a:p>
            <a:pPr/>
            <a:r>
              <a:t>仆人式</a:t>
            </a:r>
          </a:p>
          <a:p>
            <a:pPr/>
            <a:r>
              <a:t>服事不是得头衔的途径，不是阶梯，不是成名，榜祥为主领导，非利浦，不只是自己服事，也不是我不干他干，而是一起服事，在服事中造就。象耶稣带门徒，以身作则不易，因为人𣎴是完全在神里面很难做到．</a:t>
            </a:r>
          </a:p>
          <a:p>
            <a:pPr/>
          </a:p>
          <a:p>
            <a:pPr/>
            <a:r>
              <a:t>有效？耶稣有效，永辉超市，网飞，微软纳德拉，民主国家，以人为本。我做不了世界上的管辖式领导，发号施令．使人怕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Shape 20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服事是呼召，仆人式服事，舍己的服事</a:t>
            </a:r>
          </a:p>
          <a:p>
            <a:pPr/>
          </a:p>
          <a:p>
            <a:pPr/>
            <a:r>
              <a:t>巴底买最低层，耶稣服事他</a:t>
            </a:r>
          </a:p>
          <a:p>
            <a:pPr/>
          </a:p>
          <a:p>
            <a:pPr/>
            <a:r>
              <a:t>世人是看有用，锦上添花，关怀小组，王长老，被世界冷漠，神家不冷漠，但如果是以教会事工为名，不仅慈善，总和福音相连。年轻年老同样。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640714" y="7537687"/>
            <a:ext cx="11717870" cy="339722"/>
          </a:xfrm>
          <a:prstGeom prst="rect">
            <a:avLst/>
          </a:prstGeom>
        </p:spPr>
        <p:txBody>
          <a:bodyPr lIns="24383" tIns="24383" rIns="24383" bIns="24383"/>
          <a:lstStyle>
            <a:lvl1pPr defTabSz="487228">
              <a:defRPr sz="1992">
                <a:solidFill>
                  <a:srgbClr val="FFFFFF"/>
                </a:solidFill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quarter" idx="1" hasCustomPrompt="1"/>
          </p:nvPr>
        </p:nvSpPr>
        <p:spPr>
          <a:xfrm>
            <a:off x="643466" y="3843649"/>
            <a:ext cx="11717868" cy="2066302"/>
          </a:xfrm>
          <a:prstGeom prst="rect">
            <a:avLst/>
          </a:prstGeom>
        </p:spPr>
        <p:txBody>
          <a:bodyPr anchor="ctr"/>
          <a:lstStyle>
            <a:lvl1pPr algn="ctr" defTabSz="1733930">
              <a:lnSpc>
                <a:spcPct val="80000"/>
              </a:lnSpc>
              <a:defRPr b="0" spc="-164" sz="82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733930">
              <a:lnSpc>
                <a:spcPct val="80000"/>
              </a:lnSpc>
              <a:defRPr b="0" spc="-164" sz="82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733930">
              <a:lnSpc>
                <a:spcPct val="80000"/>
              </a:lnSpc>
              <a:defRPr b="0" spc="-164" sz="82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733930">
              <a:lnSpc>
                <a:spcPct val="80000"/>
              </a:lnSpc>
              <a:defRPr b="0" spc="-164" sz="82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733930">
              <a:lnSpc>
                <a:spcPct val="80000"/>
              </a:lnSpc>
              <a:defRPr b="0" spc="-164" sz="82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sz="half" idx="1" hasCustomPrompt="1"/>
          </p:nvPr>
        </p:nvSpPr>
        <p:spPr>
          <a:xfrm>
            <a:off x="643466" y="1793027"/>
            <a:ext cx="11717868" cy="3862179"/>
          </a:xfrm>
          <a:prstGeom prst="rect">
            <a:avLst/>
          </a:prstGeom>
        </p:spPr>
        <p:txBody>
          <a:bodyPr anchor="b"/>
          <a:lstStyle>
            <a:lvl1pPr algn="ctr" defTabSz="1733930">
              <a:lnSpc>
                <a:spcPct val="80000"/>
              </a:lnSpc>
              <a:defRPr spc="-176" sz="176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algn="ctr" defTabSz="1733930">
              <a:lnSpc>
                <a:spcPct val="80000"/>
              </a:lnSpc>
              <a:defRPr spc="-176" sz="176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algn="ctr" defTabSz="1733930">
              <a:lnSpc>
                <a:spcPct val="80000"/>
              </a:lnSpc>
              <a:defRPr spc="-176" sz="176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algn="ctr" defTabSz="1733930">
              <a:lnSpc>
                <a:spcPct val="80000"/>
              </a:lnSpc>
              <a:defRPr spc="-176" sz="176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algn="ctr" defTabSz="1733930">
              <a:lnSpc>
                <a:spcPct val="80000"/>
              </a:lnSpc>
              <a:defRPr spc="-176" sz="176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643466" y="5625696"/>
            <a:ext cx="11717868" cy="498550"/>
          </a:xfrm>
          <a:prstGeom prst="rect">
            <a:avLst/>
          </a:prstGeom>
        </p:spPr>
        <p:txBody>
          <a:bodyPr lIns="24383" tIns="24383" rIns="24383" bIns="24383"/>
          <a:lstStyle>
            <a:lvl1pPr algn="ctr" defTabSz="457877">
              <a:defRPr sz="2964">
                <a:solidFill>
                  <a:srgbClr val="000000"/>
                </a:solidFill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1323106" y="6912775"/>
            <a:ext cx="10746268" cy="339723"/>
          </a:xfrm>
          <a:prstGeom prst="rect">
            <a:avLst/>
          </a:prstGeom>
        </p:spPr>
        <p:txBody>
          <a:bodyPr lIns="24383" tIns="24383" rIns="24383" bIns="24383"/>
          <a:lstStyle>
            <a:lvl1pPr defTabSz="487228">
              <a:defRPr sz="1992">
                <a:solidFill>
                  <a:srgbClr val="000000"/>
                </a:solidFill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quarter" idx="1" hasCustomPrompt="1"/>
          </p:nvPr>
        </p:nvSpPr>
        <p:spPr>
          <a:xfrm>
            <a:off x="935425" y="3853792"/>
            <a:ext cx="11133950" cy="2046016"/>
          </a:xfrm>
          <a:prstGeom prst="rect">
            <a:avLst/>
          </a:prstGeom>
        </p:spPr>
        <p:txBody>
          <a:bodyPr/>
          <a:lstStyle>
            <a:lvl1pPr marL="454345" indent="-334151" defTabSz="1733930">
              <a:lnSpc>
                <a:spcPct val="90000"/>
              </a:lnSpc>
              <a:defRPr b="0" spc="-119" sz="60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4345" indent="123048" defTabSz="1733930">
              <a:lnSpc>
                <a:spcPct val="90000"/>
              </a:lnSpc>
              <a:defRPr b="0" spc="-119" sz="60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4345" indent="580248" defTabSz="1733930">
              <a:lnSpc>
                <a:spcPct val="90000"/>
              </a:lnSpc>
              <a:defRPr b="0" spc="-119" sz="60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4345" indent="1037448" defTabSz="1733930">
              <a:lnSpc>
                <a:spcPct val="90000"/>
              </a:lnSpc>
              <a:defRPr b="0" spc="-119" sz="60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4345" indent="1494648" defTabSz="1733930">
              <a:lnSpc>
                <a:spcPct val="90000"/>
              </a:lnSpc>
              <a:defRPr b="0" spc="-119" sz="60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617931575_1991x1322.jpg"/>
          <p:cNvSpPr/>
          <p:nvPr>
            <p:ph type="pic" sz="quarter" idx="21"/>
          </p:nvPr>
        </p:nvSpPr>
        <p:spPr>
          <a:xfrm>
            <a:off x="8232802" y="1896533"/>
            <a:ext cx="4355823" cy="28922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740627569_2880x1920.jpg"/>
          <p:cNvSpPr/>
          <p:nvPr>
            <p:ph type="pic" sz="quarter" idx="22"/>
          </p:nvPr>
        </p:nvSpPr>
        <p:spPr>
          <a:xfrm>
            <a:off x="8246278" y="4998385"/>
            <a:ext cx="4345822" cy="289721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996267730_2880x1920.jpg"/>
          <p:cNvSpPr/>
          <p:nvPr>
            <p:ph type="pic" idx="23"/>
          </p:nvPr>
        </p:nvSpPr>
        <p:spPr>
          <a:xfrm>
            <a:off x="-66472" y="1896533"/>
            <a:ext cx="8991583" cy="599439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996267730_2880x1920.jpg"/>
          <p:cNvSpPr/>
          <p:nvPr>
            <p:ph type="pic" idx="21"/>
          </p:nvPr>
        </p:nvSpPr>
        <p:spPr>
          <a:xfrm>
            <a:off x="-1" y="541866"/>
            <a:ext cx="13004801" cy="86698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627569_2880x1920.jpg"/>
          <p:cNvSpPr/>
          <p:nvPr>
            <p:ph type="pic" idx="21"/>
          </p:nvPr>
        </p:nvSpPr>
        <p:spPr>
          <a:xfrm>
            <a:off x="-1" y="541866"/>
            <a:ext cx="13004801" cy="86698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643466" y="5019040"/>
            <a:ext cx="11717868" cy="2479041"/>
          </a:xfrm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644101" y="1809140"/>
            <a:ext cx="11716599" cy="339722"/>
          </a:xfrm>
          <a:prstGeom prst="rect">
            <a:avLst/>
          </a:prstGeom>
        </p:spPr>
        <p:txBody>
          <a:bodyPr lIns="24383" tIns="24383" rIns="24383" bIns="24383"/>
          <a:lstStyle>
            <a:lvl1pPr defTabSz="487228">
              <a:defRPr sz="1992">
                <a:solidFill>
                  <a:srgbClr val="000000"/>
                </a:solidFill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643466" y="7411152"/>
            <a:ext cx="11717868" cy="5957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136959463_1989x1321.jpg"/>
          <p:cNvSpPr/>
          <p:nvPr>
            <p:ph type="pic" idx="21"/>
          </p:nvPr>
        </p:nvSpPr>
        <p:spPr>
          <a:xfrm>
            <a:off x="4920839" y="1896533"/>
            <a:ext cx="8981416" cy="59650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643466" y="1896533"/>
            <a:ext cx="5215468" cy="3137213"/>
          </a:xfrm>
          <a:prstGeom prst="rect">
            <a:avLst/>
          </a:prstGeom>
        </p:spPr>
        <p:txBody>
          <a:bodyPr/>
          <a:lstStyle>
            <a:lvl1pPr>
              <a:defRPr spc="-119" sz="6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643466" y="4984841"/>
            <a:ext cx="5215468" cy="28722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6380889" y="8170057"/>
            <a:ext cx="236357" cy="2277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xfrm>
            <a:off x="643466" y="1727199"/>
            <a:ext cx="11717868" cy="764355"/>
          </a:xfrm>
          <a:prstGeom prst="rect">
            <a:avLst/>
          </a:prstGeom>
        </p:spPr>
        <p:txBody>
          <a:bodyPr anchor="t"/>
          <a:lstStyle>
            <a:lvl1pPr>
              <a:defRPr spc="-119" sz="6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643466" y="2417046"/>
            <a:ext cx="11717868" cy="498550"/>
          </a:xfrm>
          <a:prstGeom prst="rect">
            <a:avLst/>
          </a:prstGeom>
        </p:spPr>
        <p:txBody>
          <a:bodyPr lIns="24383" tIns="24383" rIns="24383" bIns="24383"/>
          <a:lstStyle>
            <a:lvl1pPr defTabSz="457877">
              <a:defRPr sz="2964">
                <a:solidFill>
                  <a:srgbClr val="000000"/>
                </a:solidFill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xfrm>
            <a:off x="643466" y="3485069"/>
            <a:ext cx="11717868" cy="4403207"/>
          </a:xfrm>
          <a:prstGeom prst="rect">
            <a:avLst/>
          </a:prstGeom>
        </p:spPr>
        <p:txBody>
          <a:bodyPr/>
          <a:lstStyle>
            <a:lvl1pPr marL="4318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>
                <a:solidFill>
                  <a:srgbClr val="000000"/>
                </a:solidFill>
              </a:defRPr>
            </a:lvl1pPr>
            <a:lvl2pPr marL="10414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>
                <a:solidFill>
                  <a:srgbClr val="000000"/>
                </a:solidFill>
              </a:defRPr>
            </a:lvl2pPr>
            <a:lvl3pPr marL="16510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>
                <a:solidFill>
                  <a:srgbClr val="000000"/>
                </a:solidFill>
              </a:defRPr>
            </a:lvl3pPr>
            <a:lvl4pPr marL="22606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>
                <a:solidFill>
                  <a:srgbClr val="000000"/>
                </a:solidFill>
              </a:defRPr>
            </a:lvl4pPr>
            <a:lvl5pPr marL="28702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>
                <a:solidFill>
                  <a:srgbClr val="000000"/>
                </a:solidFill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643466" y="3485069"/>
            <a:ext cx="11717868" cy="4403207"/>
          </a:xfrm>
          <a:prstGeom prst="rect">
            <a:avLst/>
          </a:prstGeom>
        </p:spPr>
        <p:txBody>
          <a:bodyPr numCol="2" spcCol="585893"/>
          <a:lstStyle>
            <a:lvl1pPr marL="4318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>
                <a:solidFill>
                  <a:srgbClr val="000000"/>
                </a:solidFill>
              </a:defRPr>
            </a:lvl1pPr>
            <a:lvl2pPr marL="10414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>
                <a:solidFill>
                  <a:srgbClr val="000000"/>
                </a:solidFill>
              </a:defRPr>
            </a:lvl2pPr>
            <a:lvl3pPr marL="16510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>
                <a:solidFill>
                  <a:srgbClr val="000000"/>
                </a:solidFill>
              </a:defRPr>
            </a:lvl3pPr>
            <a:lvl4pPr marL="22606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>
                <a:solidFill>
                  <a:srgbClr val="000000"/>
                </a:solidFill>
              </a:defRPr>
            </a:lvl4pPr>
            <a:lvl5pPr marL="28702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>
                <a:solidFill>
                  <a:srgbClr val="000000"/>
                </a:solidFill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643466" y="2418079"/>
            <a:ext cx="5215468" cy="498550"/>
          </a:xfrm>
          <a:prstGeom prst="rect">
            <a:avLst/>
          </a:prstGeom>
        </p:spPr>
        <p:txBody>
          <a:bodyPr lIns="24383" tIns="24383" rIns="24383" bIns="24383"/>
          <a:lstStyle>
            <a:lvl1pPr defTabSz="457877">
              <a:defRPr sz="2964">
                <a:solidFill>
                  <a:srgbClr val="000000"/>
                </a:solidFill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quarter" idx="1" hasCustomPrompt="1"/>
          </p:nvPr>
        </p:nvSpPr>
        <p:spPr>
          <a:xfrm>
            <a:off x="643466" y="3485069"/>
            <a:ext cx="5215468" cy="4403536"/>
          </a:xfrm>
          <a:prstGeom prst="rect">
            <a:avLst/>
          </a:prstGeom>
        </p:spPr>
        <p:txBody>
          <a:bodyPr/>
          <a:lstStyle>
            <a:lvl1pPr marL="4318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>
                <a:solidFill>
                  <a:srgbClr val="000000"/>
                </a:solidFill>
              </a:defRPr>
            </a:lvl1pPr>
            <a:lvl2pPr marL="10414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>
                <a:solidFill>
                  <a:srgbClr val="000000"/>
                </a:solidFill>
              </a:defRPr>
            </a:lvl2pPr>
            <a:lvl3pPr marL="16510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>
                <a:solidFill>
                  <a:srgbClr val="000000"/>
                </a:solidFill>
              </a:defRPr>
            </a:lvl3pPr>
            <a:lvl4pPr marL="22606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>
                <a:solidFill>
                  <a:srgbClr val="000000"/>
                </a:solidFill>
              </a:defRPr>
            </a:lvl4pPr>
            <a:lvl5pPr marL="28702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>
                <a:solidFill>
                  <a:srgbClr val="000000"/>
                </a:solidFill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17931575_1991x1322.jpg"/>
          <p:cNvSpPr/>
          <p:nvPr>
            <p:ph type="pic" idx="22"/>
          </p:nvPr>
        </p:nvSpPr>
        <p:spPr>
          <a:xfrm>
            <a:off x="4497493" y="1893252"/>
            <a:ext cx="8986673" cy="59670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643466" y="1727199"/>
            <a:ext cx="5215468" cy="765388"/>
          </a:xfrm>
          <a:prstGeom prst="rect">
            <a:avLst/>
          </a:prstGeom>
        </p:spPr>
        <p:txBody>
          <a:bodyPr anchor="t"/>
          <a:lstStyle>
            <a:lvl1pPr>
              <a:defRPr spc="-119" sz="6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643464" y="3637279"/>
            <a:ext cx="11717870" cy="2479042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6380889" y="8170057"/>
            <a:ext cx="236357" cy="22772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643466" y="1727199"/>
            <a:ext cx="11717868" cy="765307"/>
          </a:xfrm>
          <a:prstGeom prst="rect">
            <a:avLst/>
          </a:prstGeom>
        </p:spPr>
        <p:txBody>
          <a:bodyPr anchor="t"/>
          <a:lstStyle>
            <a:lvl1pPr>
              <a:defRPr spc="-119" sz="6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643466" y="2418079"/>
            <a:ext cx="11717868" cy="498550"/>
          </a:xfrm>
          <a:prstGeom prst="rect">
            <a:avLst/>
          </a:prstGeom>
        </p:spPr>
        <p:txBody>
          <a:bodyPr lIns="24383" tIns="24383" rIns="24383" bIns="24383"/>
          <a:lstStyle>
            <a:lvl1pPr defTabSz="457877">
              <a:defRPr sz="2964">
                <a:solidFill>
                  <a:srgbClr val="000000"/>
                </a:solidFill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643466" y="1727199"/>
            <a:ext cx="11717868" cy="765388"/>
          </a:xfrm>
          <a:prstGeom prst="rect">
            <a:avLst/>
          </a:prstGeom>
        </p:spPr>
        <p:txBody>
          <a:bodyPr anchor="t"/>
          <a:lstStyle>
            <a:lvl1pPr>
              <a:defRPr spc="-119" sz="6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643466" y="2418079"/>
            <a:ext cx="11717868" cy="498550"/>
          </a:xfrm>
          <a:prstGeom prst="rect">
            <a:avLst/>
          </a:prstGeom>
        </p:spPr>
        <p:txBody>
          <a:bodyPr lIns="24383" tIns="24383" rIns="24383" bIns="24383"/>
          <a:lstStyle>
            <a:lvl1pPr defTabSz="457877">
              <a:defRPr sz="2964">
                <a:solidFill>
                  <a:srgbClr val="000000"/>
                </a:solidFill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xfrm>
            <a:off x="643466" y="3485069"/>
            <a:ext cx="11717868" cy="4403207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 b="0" spc="-38">
                <a:solidFill>
                  <a:srgbClr val="000000"/>
                </a:solidFill>
              </a:defRPr>
            </a:lvl1pPr>
            <a:lvl2pPr>
              <a:spcBef>
                <a:spcPts val="1200"/>
              </a:spcBef>
              <a:defRPr b="0" spc="-38">
                <a:solidFill>
                  <a:srgbClr val="000000"/>
                </a:solidFill>
              </a:defRPr>
            </a:lvl2pPr>
            <a:lvl3pPr>
              <a:spcBef>
                <a:spcPts val="1200"/>
              </a:spcBef>
              <a:defRPr b="0" spc="-38">
                <a:solidFill>
                  <a:srgbClr val="000000"/>
                </a:solidFill>
              </a:defRPr>
            </a:lvl3pPr>
            <a:lvl4pPr>
              <a:spcBef>
                <a:spcPts val="1200"/>
              </a:spcBef>
              <a:defRPr b="0" spc="-38">
                <a:solidFill>
                  <a:srgbClr val="000000"/>
                </a:solidFill>
              </a:defRPr>
            </a:lvl4pPr>
            <a:lvl5pPr>
              <a:spcBef>
                <a:spcPts val="1200"/>
              </a:spcBef>
              <a:defRPr b="0" spc="-38">
                <a:solidFill>
                  <a:srgbClr val="000000"/>
                </a:solidFill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/>
          <p:nvPr>
            <p:ph type="title" hasCustomPrompt="1"/>
          </p:nvPr>
        </p:nvSpPr>
        <p:spPr>
          <a:xfrm>
            <a:off x="643464" y="2592528"/>
            <a:ext cx="11717870" cy="24790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 anchor="b">
            <a:normAutofit fontScale="100000" lnSpcReduction="0"/>
          </a:bodyPr>
          <a:lstStyle/>
          <a:p>
            <a:pPr/>
            <a:r>
              <a:t>Presentation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640715" y="5064795"/>
            <a:ext cx="11717868" cy="1016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>
            <a:normAutofit fontScale="100000" lnSpcReduction="0"/>
          </a:bodyPr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80889" y="8167799"/>
            <a:ext cx="236357" cy="227721"/>
          </a:xfrm>
          <a:prstGeom prst="rect">
            <a:avLst/>
          </a:prstGeom>
          <a:ln w="3175">
            <a:miter lim="400000"/>
          </a:ln>
        </p:spPr>
        <p:txBody>
          <a:bodyPr wrap="none" lIns="27093" tIns="27093" rIns="27093" bIns="27093" anchor="b">
            <a:spAutoFit/>
          </a:bodyPr>
          <a:lstStyle>
            <a:lvl1pPr defTabSz="415431">
              <a:defRPr sz="1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800" u="none">
          <a:solidFill>
            <a:schemeClr val="accent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800" u="none">
          <a:solidFill>
            <a:schemeClr val="accent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800" u="none">
          <a:solidFill>
            <a:schemeClr val="accent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800" u="none">
          <a:solidFill>
            <a:schemeClr val="accent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800" u="none">
          <a:solidFill>
            <a:schemeClr val="accent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800" u="none">
          <a:solidFill>
            <a:schemeClr val="accent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800" u="none">
          <a:solidFill>
            <a:schemeClr val="accent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800" u="none">
          <a:solidFill>
            <a:schemeClr val="accent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800" u="none">
          <a:solidFill>
            <a:schemeClr val="accent1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rthur Yin 6/11/2023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Arthur Yin 6/11/2023</a:t>
            </a:r>
          </a:p>
        </p:txBody>
      </p:sp>
      <p:sp>
        <p:nvSpPr>
          <p:cNvPr id="152" name="从耶稣学服事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从耶稣学服事</a:t>
            </a:r>
          </a:p>
        </p:txBody>
      </p:sp>
      <p:sp>
        <p:nvSpPr>
          <p:cNvPr id="153" name="主日讲道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主日讲道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114395"/>
            <a:lumOff val="-2497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B，仆人式服事"/>
          <p:cNvSpPr txBox="1"/>
          <p:nvPr>
            <p:ph type="title"/>
          </p:nvPr>
        </p:nvSpPr>
        <p:spPr>
          <a:xfrm>
            <a:off x="277706" y="223519"/>
            <a:ext cx="11717868" cy="764355"/>
          </a:xfrm>
          <a:prstGeom prst="rect">
            <a:avLst/>
          </a:prstGeom>
        </p:spPr>
        <p:txBody>
          <a:bodyPr/>
          <a:lstStyle>
            <a:lvl1pPr defTabSz="1144393">
              <a:defRPr spc="-79" sz="3960">
                <a:solidFill>
                  <a:schemeClr val="accent4">
                    <a:hueOff val="348544"/>
                    <a:lumOff val="7139"/>
                  </a:schemeClr>
                </a:solidFill>
              </a:defRPr>
            </a:lvl1pPr>
          </a:lstStyle>
          <a:p>
            <a:pPr/>
            <a:r>
              <a:t>B，仆人式服事</a:t>
            </a:r>
          </a:p>
        </p:txBody>
      </p:sp>
      <p:sp>
        <p:nvSpPr>
          <p:cNvPr id="185" name="42 耶穌叫他們來，對他們說：「你們知道，外邦人有尊為君王的，治理他們，有大臣操權管束他們。…"/>
          <p:cNvSpPr txBox="1"/>
          <p:nvPr>
            <p:ph type="body" idx="1"/>
          </p:nvPr>
        </p:nvSpPr>
        <p:spPr>
          <a:xfrm>
            <a:off x="643466" y="1265814"/>
            <a:ext cx="11717868" cy="7221972"/>
          </a:xfrm>
          <a:prstGeom prst="rect">
            <a:avLst/>
          </a:prstGeom>
        </p:spPr>
        <p:txBody>
          <a:bodyPr/>
          <a:lstStyle/>
          <a:p>
            <a:pPr marL="0" indent="0" defTabSz="1577876">
              <a:spcBef>
                <a:spcPts val="2900"/>
              </a:spcBef>
              <a:buSzTx/>
              <a:buNone/>
              <a:defRPr sz="4186">
                <a:solidFill>
                  <a:schemeClr val="accent4">
                    <a:hueOff val="348544"/>
                    <a:lumOff val="7139"/>
                  </a:schemeClr>
                </a:solidFill>
              </a:defRPr>
            </a:pPr>
            <a:r>
              <a:t>42 耶穌叫他們來，對他們說：「你們知道，外邦人有尊為君王的，治理他們，有大臣操權管束他們。</a:t>
            </a:r>
          </a:p>
          <a:p>
            <a:pPr marL="0" indent="0" defTabSz="1577876">
              <a:spcBef>
                <a:spcPts val="2900"/>
              </a:spcBef>
              <a:buSzTx/>
              <a:buNone/>
              <a:defRPr sz="4186">
                <a:solidFill>
                  <a:schemeClr val="accent4">
                    <a:hueOff val="348544"/>
                    <a:lumOff val="7139"/>
                  </a:schemeClr>
                </a:solidFill>
              </a:defRPr>
            </a:pPr>
            <a:r>
              <a:t>43 只是在你們中間，不是這樣。你們中間，誰願為大，就必作你們的用人；</a:t>
            </a:r>
          </a:p>
          <a:p>
            <a:pPr marL="0" indent="0" defTabSz="1577876">
              <a:spcBef>
                <a:spcPts val="2900"/>
              </a:spcBef>
              <a:buSzTx/>
              <a:buNone/>
              <a:defRPr sz="4186">
                <a:solidFill>
                  <a:schemeClr val="accent4">
                    <a:hueOff val="348544"/>
                    <a:lumOff val="7139"/>
                  </a:schemeClr>
                </a:solidFill>
              </a:defRPr>
            </a:pPr>
            <a:r>
              <a:t>44 在你們中間，誰願為首，就必作眾人的僕人。</a:t>
            </a:r>
          </a:p>
          <a:p>
            <a:pPr marL="0" indent="0" defTabSz="1577876">
              <a:spcBef>
                <a:spcPts val="2900"/>
              </a:spcBef>
              <a:buSzTx/>
              <a:buNone/>
              <a:defRPr sz="4186">
                <a:solidFill>
                  <a:schemeClr val="accent4">
                    <a:hueOff val="348544"/>
                    <a:lumOff val="7139"/>
                  </a:schemeClr>
                </a:solidFill>
              </a:defRPr>
            </a:pPr>
            <a:r>
              <a:t>45 “因为人子来，并不是要受人的服事，乃是要服事人，并且要舍命作多人的赎价。」” 马可10:42-45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G_4911.PNG" descr="IMG_49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002928"/>
            <a:ext cx="13004800" cy="7747744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G_4974.jpeg" descr="IMG_497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51344" y="-1"/>
            <a:ext cx="7201632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114395"/>
            <a:lumOff val="-2497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B，仆人式服事"/>
          <p:cNvSpPr txBox="1"/>
          <p:nvPr>
            <p:ph type="title"/>
          </p:nvPr>
        </p:nvSpPr>
        <p:spPr>
          <a:xfrm>
            <a:off x="277706" y="223519"/>
            <a:ext cx="11717868" cy="764355"/>
          </a:xfrm>
          <a:prstGeom prst="rect">
            <a:avLst/>
          </a:prstGeom>
        </p:spPr>
        <p:txBody>
          <a:bodyPr/>
          <a:lstStyle>
            <a:lvl1pPr defTabSz="1144393">
              <a:defRPr spc="-79" sz="3960">
                <a:solidFill>
                  <a:schemeClr val="accent4">
                    <a:hueOff val="348544"/>
                    <a:lumOff val="7139"/>
                  </a:schemeClr>
                </a:solidFill>
              </a:defRPr>
            </a:lvl1pPr>
          </a:lstStyle>
          <a:p>
            <a:pPr/>
            <a:r>
              <a:t>B，仆人式服事</a:t>
            </a:r>
          </a:p>
        </p:txBody>
      </p:sp>
      <p:pic>
        <p:nvPicPr>
          <p:cNvPr id="198" name="8353FB7F-4FD0-4F0B-A6D0-692EAB773553_1_201_a.jpeg" descr="8353FB7F-4FD0-4F0B-A6D0-692EAB773553_1_201_a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77815" y="1691755"/>
            <a:ext cx="13228910" cy="745086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G_4979.jpeg" descr="IMG_497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7681" y="0"/>
            <a:ext cx="12189437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114395"/>
            <a:lumOff val="-2497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，舍己的服事"/>
          <p:cNvSpPr txBox="1"/>
          <p:nvPr>
            <p:ph type="title"/>
          </p:nvPr>
        </p:nvSpPr>
        <p:spPr>
          <a:xfrm>
            <a:off x="277706" y="223519"/>
            <a:ext cx="11717868" cy="764355"/>
          </a:xfrm>
          <a:prstGeom prst="rect">
            <a:avLst/>
          </a:prstGeom>
        </p:spPr>
        <p:txBody>
          <a:bodyPr/>
          <a:lstStyle>
            <a:lvl1pPr defTabSz="1144393">
              <a:defRPr spc="-79" sz="3960">
                <a:solidFill>
                  <a:schemeClr val="accent4">
                    <a:hueOff val="348544"/>
                    <a:lumOff val="7139"/>
                  </a:schemeClr>
                </a:solidFill>
              </a:defRPr>
            </a:lvl1pPr>
          </a:lstStyle>
          <a:p>
            <a:pPr/>
            <a:r>
              <a:t>C，舍己的服事</a:t>
            </a:r>
          </a:p>
        </p:txBody>
      </p:sp>
      <p:sp>
        <p:nvSpPr>
          <p:cNvPr id="205" name="虚己…"/>
          <p:cNvSpPr txBox="1"/>
          <p:nvPr>
            <p:ph type="body" idx="1"/>
          </p:nvPr>
        </p:nvSpPr>
        <p:spPr>
          <a:xfrm>
            <a:off x="643466" y="1265814"/>
            <a:ext cx="11717868" cy="7598682"/>
          </a:xfrm>
          <a:prstGeom prst="rect">
            <a:avLst/>
          </a:prstGeom>
        </p:spPr>
        <p:txBody>
          <a:bodyPr/>
          <a:lstStyle>
            <a:lvl1pPr marL="629708" indent="-629708">
              <a:buSzPct val="100000"/>
              <a:buAutoNum type="arabicPeriod" startAt="1"/>
              <a:defRPr sz="3600">
                <a:solidFill>
                  <a:schemeClr val="accent4">
                    <a:hueOff val="348544"/>
                    <a:lumOff val="7139"/>
                  </a:schemeClr>
                </a:solidFill>
              </a:defRPr>
            </a:lvl1pPr>
            <a:lvl2pPr marL="0" indent="457200">
              <a:buSzTx/>
              <a:buNone/>
              <a:defRPr sz="3600">
                <a:solidFill>
                  <a:schemeClr val="accent4">
                    <a:hueOff val="348544"/>
                    <a:lumOff val="7139"/>
                  </a:schemeClr>
                </a:solidFill>
              </a:defRPr>
            </a:lvl2pPr>
          </a:lstStyle>
          <a:p>
            <a:pPr/>
            <a:r>
              <a:t>虚己</a:t>
            </a:r>
          </a:p>
          <a:p>
            <a:pPr lvl="1"/>
            <a:r>
              <a:t>有一个讨饭的瞎子，是底买的儿子巴底买，坐在路旁。 他听见是拿撒勒的耶稣，就喊着说：「大卫的子孙耶稣啊！可怜我吧！」 有许多人责备他，不许他作声。他却越发大声喊着说：「大卫的子孙哪，可怜我吧！」 耶稣就站住，说：「叫过他来。」他们就叫那瞎子，对他说：「放心，起来！他叫你啦。」 瞎子就丢下衣服，跳起来，走到耶稣那里。 耶稣说：「要我为你做什么？」瞎子说：「拉波尼，我要能看见。」 耶稣说：「你去吧！你的信救了你了。」瞎子立刻看见了，就在路上跟随耶稣。”马可福音 10:46-52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114395"/>
            <a:lumOff val="-2497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，舍己的服事"/>
          <p:cNvSpPr txBox="1"/>
          <p:nvPr>
            <p:ph type="title"/>
          </p:nvPr>
        </p:nvSpPr>
        <p:spPr>
          <a:xfrm>
            <a:off x="393854" y="335845"/>
            <a:ext cx="11717868" cy="1070471"/>
          </a:xfrm>
          <a:prstGeom prst="rect">
            <a:avLst/>
          </a:prstGeom>
        </p:spPr>
        <p:txBody>
          <a:bodyPr/>
          <a:lstStyle>
            <a:lvl1pPr defTabSz="1647233">
              <a:defRPr spc="-114" sz="5700">
                <a:solidFill>
                  <a:schemeClr val="accent4">
                    <a:hueOff val="348544"/>
                    <a:lumOff val="7139"/>
                  </a:schemeClr>
                </a:solidFill>
              </a:defRPr>
            </a:lvl1pPr>
          </a:lstStyle>
          <a:p>
            <a:pPr/>
            <a:r>
              <a:t>C，舍己的服事</a:t>
            </a:r>
          </a:p>
        </p:txBody>
      </p:sp>
      <p:sp>
        <p:nvSpPr>
          <p:cNvPr id="210" name="2，以神为中心…"/>
          <p:cNvSpPr txBox="1"/>
          <p:nvPr>
            <p:ph type="body" idx="1"/>
          </p:nvPr>
        </p:nvSpPr>
        <p:spPr>
          <a:xfrm>
            <a:off x="393854" y="2176899"/>
            <a:ext cx="11717868" cy="7221972"/>
          </a:xfrm>
          <a:prstGeom prst="rect">
            <a:avLst/>
          </a:prstGeom>
        </p:spPr>
        <p:txBody>
          <a:bodyPr/>
          <a:lstStyle/>
          <a:p>
            <a:pPr marL="431800" indent="-431800">
              <a:defRPr sz="4500">
                <a:solidFill>
                  <a:schemeClr val="accent4">
                    <a:hueOff val="348544"/>
                    <a:lumOff val="7139"/>
                  </a:schemeClr>
                </a:solidFill>
              </a:defRPr>
            </a:pPr>
            <a:r>
              <a:t>2，以神为中心</a:t>
            </a:r>
          </a:p>
          <a:p>
            <a:pPr lvl="1" marL="0" indent="457200">
              <a:buSzTx/>
              <a:buNone/>
              <a:defRPr sz="4500">
                <a:solidFill>
                  <a:schemeClr val="accent4">
                    <a:hueOff val="348544"/>
                    <a:lumOff val="7139"/>
                  </a:schemeClr>
                </a:solidFill>
              </a:defRPr>
            </a:pPr>
            <a:r>
              <a:t>Calvin says the key to usefulness in the kingdom of God begins with self-forgetfulness. </a:t>
            </a:r>
          </a:p>
          <a:p>
            <a:pPr lvl="1" marL="0" indent="457200">
              <a:buSzTx/>
              <a:buNone/>
              <a:defRPr sz="4500">
                <a:solidFill>
                  <a:schemeClr val="accent4">
                    <a:hueOff val="348544"/>
                    <a:lumOff val="7139"/>
                  </a:schemeClr>
                </a:solidFill>
              </a:defRPr>
            </a:pPr>
            <a:r>
              <a:t>加尔文说过，如果要成为一个在神国度里有用的人，就要忘我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114395"/>
            <a:lumOff val="-2497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忘记自已“能力”，不是who而是what.…"/>
          <p:cNvSpPr txBox="1"/>
          <p:nvPr>
            <p:ph type="body" idx="1"/>
          </p:nvPr>
        </p:nvSpPr>
        <p:spPr>
          <a:xfrm>
            <a:off x="643466" y="1265814"/>
            <a:ext cx="11717868" cy="7221972"/>
          </a:xfrm>
          <a:prstGeom prst="rect">
            <a:avLst/>
          </a:prstGeom>
        </p:spPr>
        <p:txBody>
          <a:bodyPr/>
          <a:lstStyle/>
          <a:p>
            <a:pPr>
              <a:defRPr sz="4900">
                <a:solidFill>
                  <a:schemeClr val="accent4">
                    <a:hueOff val="348544"/>
                    <a:lumOff val="7139"/>
                  </a:schemeClr>
                </a:solidFill>
              </a:defRPr>
            </a:pPr>
            <a:r>
              <a:t>忘记自已“能力”，不是who而是what.</a:t>
            </a:r>
          </a:p>
          <a:p>
            <a:pPr>
              <a:defRPr sz="4900">
                <a:solidFill>
                  <a:schemeClr val="accent4">
                    <a:hueOff val="348544"/>
                    <a:lumOff val="7139"/>
                  </a:schemeClr>
                </a:solidFill>
              </a:defRPr>
            </a:pPr>
            <a:r>
              <a:t>忘记过去</a:t>
            </a:r>
          </a:p>
          <a:p>
            <a:pPr>
              <a:defRPr sz="4900">
                <a:solidFill>
                  <a:schemeClr val="accent4">
                    <a:hueOff val="348544"/>
                    <a:lumOff val="7139"/>
                  </a:schemeClr>
                </a:solidFill>
              </a:defRPr>
            </a:pPr>
            <a:r>
              <a:t>忘记“丢面子”</a:t>
            </a:r>
          </a:p>
          <a:p>
            <a:pPr>
              <a:defRPr sz="4900">
                <a:solidFill>
                  <a:schemeClr val="accent4">
                    <a:hueOff val="348544"/>
                    <a:lumOff val="7139"/>
                  </a:schemeClr>
                </a:solidFill>
              </a:defRPr>
            </a:pPr>
            <a:r>
              <a:t>“你们要思念上面的事，不要思念地上的事。 因为你们已经死了，你们的生命与基督一同藏在神里面。歌罗西书 3:2-3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114395"/>
            <a:lumOff val="-2497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记住：服事是神呼召。…"/>
          <p:cNvSpPr txBox="1"/>
          <p:nvPr>
            <p:ph type="body" idx="1"/>
          </p:nvPr>
        </p:nvSpPr>
        <p:spPr>
          <a:xfrm>
            <a:off x="643466" y="1265814"/>
            <a:ext cx="11717868" cy="8283375"/>
          </a:xfrm>
          <a:prstGeom prst="rect">
            <a:avLst/>
          </a:prstGeom>
        </p:spPr>
        <p:txBody>
          <a:bodyPr/>
          <a:lstStyle/>
          <a:p>
            <a:pPr>
              <a:defRPr sz="5300">
                <a:solidFill>
                  <a:schemeClr val="accent4">
                    <a:hueOff val="348544"/>
                    <a:lumOff val="7139"/>
                  </a:schemeClr>
                </a:solidFill>
              </a:defRPr>
            </a:pPr>
            <a:r>
              <a:t>记住：服事是神呼召。</a:t>
            </a:r>
          </a:p>
          <a:p>
            <a:pPr>
              <a:defRPr sz="5300">
                <a:solidFill>
                  <a:schemeClr val="accent4">
                    <a:hueOff val="348544"/>
                    <a:lumOff val="7139"/>
                  </a:schemeClr>
                </a:solidFill>
              </a:defRPr>
            </a:pPr>
            <a:r>
              <a:t>记住：任何时候都要服事 </a:t>
            </a:r>
          </a:p>
          <a:p>
            <a:pPr>
              <a:defRPr sz="5300">
                <a:solidFill>
                  <a:schemeClr val="accent4">
                    <a:hueOff val="348544"/>
                    <a:lumOff val="7139"/>
                  </a:schemeClr>
                </a:solidFill>
              </a:defRPr>
            </a:pPr>
            <a:r>
              <a:t>记住：服事最好时间就是现在</a:t>
            </a:r>
          </a:p>
          <a:p>
            <a:pPr>
              <a:defRPr sz="5300">
                <a:solidFill>
                  <a:schemeClr val="accent4">
                    <a:hueOff val="348544"/>
                    <a:lumOff val="7139"/>
                  </a:schemeClr>
                </a:solidFill>
              </a:defRPr>
            </a:pPr>
            <a:r>
              <a:t>记住：最佳的服事禾场，就在这里。</a:t>
            </a:r>
          </a:p>
          <a:p>
            <a:pPr>
              <a:defRPr sz="5300">
                <a:solidFill>
                  <a:schemeClr val="accent4">
                    <a:hueOff val="348544"/>
                    <a:lumOff val="7139"/>
                  </a:schemeClr>
                </a:solidFill>
              </a:defRPr>
            </a:pPr>
            <a:r>
              <a:t>记住：教会每一项服事都是同样价值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114395"/>
            <a:lumOff val="-2497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，舍己的服事"/>
          <p:cNvSpPr txBox="1"/>
          <p:nvPr>
            <p:ph type="title"/>
          </p:nvPr>
        </p:nvSpPr>
        <p:spPr>
          <a:xfrm>
            <a:off x="277706" y="223519"/>
            <a:ext cx="11717868" cy="764355"/>
          </a:xfrm>
          <a:prstGeom prst="rect">
            <a:avLst/>
          </a:prstGeom>
        </p:spPr>
        <p:txBody>
          <a:bodyPr/>
          <a:lstStyle>
            <a:lvl1pPr defTabSz="1144393">
              <a:defRPr spc="-79" sz="3960">
                <a:solidFill>
                  <a:schemeClr val="accent4">
                    <a:hueOff val="348544"/>
                    <a:lumOff val="7139"/>
                  </a:schemeClr>
                </a:solidFill>
              </a:defRPr>
            </a:lvl1pPr>
          </a:lstStyle>
          <a:p>
            <a:pPr/>
            <a:r>
              <a:t>C，舍己的服事</a:t>
            </a:r>
          </a:p>
        </p:txBody>
      </p:sp>
      <p:sp>
        <p:nvSpPr>
          <p:cNvPr id="223" name="牺牲的服事：…"/>
          <p:cNvSpPr txBox="1"/>
          <p:nvPr>
            <p:ph type="body" idx="1"/>
          </p:nvPr>
        </p:nvSpPr>
        <p:spPr>
          <a:xfrm>
            <a:off x="643466" y="1265814"/>
            <a:ext cx="11717868" cy="797079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4">
                    <a:hueOff val="348544"/>
                    <a:lumOff val="7139"/>
                  </a:schemeClr>
                </a:solidFill>
              </a:defRPr>
            </a:pPr>
            <a:r>
              <a:t>牺牲的服事：</a:t>
            </a:r>
          </a:p>
          <a:p>
            <a:pPr>
              <a:defRPr>
                <a:solidFill>
                  <a:schemeClr val="accent4">
                    <a:hueOff val="348544"/>
                    <a:lumOff val="7139"/>
                  </a:schemeClr>
                </a:solidFill>
              </a:defRPr>
            </a:pPr>
            <a:r>
              <a:t>33「看哪，我們上耶路撒冷去，人子將要被交給祭司長和文士，他們要定他死罪，交給外邦人。 34 他們要戲弄他，吐唾沫在他臉上，鞭打他，殺害他。過了三天，他要復活。」” 38 耶穌說：「你們不知道所求的是甚麼。我所喝的杯，你們能喝嗎？我所受的洗，你們能受嗎？」 39 他們說：「我們能。」耶穌說：「我所喝的杯，你們也要喝；我所受的洗，你們也要受；45 ...並且要捨命作多人的贖價。</a:t>
            </a:r>
          </a:p>
          <a:p>
            <a:pPr>
              <a:defRPr>
                <a:solidFill>
                  <a:schemeClr val="accent4">
                    <a:hueOff val="348544"/>
                    <a:lumOff val="7139"/>
                  </a:schemeClr>
                </a:solidFill>
              </a:defRPr>
            </a:pPr>
            <a:r>
              <a:t>“于是叫众人和门徒来，对他们说：「若有人要跟从我，就当舍己，背起他的十字架来跟从我。 因为，凡要救自己生命的，必丧掉生命；凡为我和福音丧掉生命的，必救了生命。”马可福音 8:34-35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Alan Redpath 列出在美教会服事的统计表, 在美国教会所有的会员名单上:…"/>
          <p:cNvSpPr txBox="1"/>
          <p:nvPr>
            <p:ph type="title"/>
          </p:nvPr>
        </p:nvSpPr>
        <p:spPr>
          <a:xfrm>
            <a:off x="643464" y="778668"/>
            <a:ext cx="11717870" cy="8410100"/>
          </a:xfrm>
          <a:prstGeom prst="rect">
            <a:avLst/>
          </a:prstGeom>
        </p:spPr>
        <p:txBody>
          <a:bodyPr/>
          <a:lstStyle/>
          <a:p>
            <a:pPr>
              <a:defRPr spc="-105" sz="5300">
                <a:solidFill>
                  <a:schemeClr val="accent4">
                    <a:hueOff val="348544"/>
                    <a:lumOff val="7139"/>
                  </a:schemeClr>
                </a:solidFill>
              </a:defRPr>
            </a:pPr>
            <a:r>
              <a:t>Alan Redpath 列出在美教会服事的统计表, 在美国教会所有的会员名单上:</a:t>
            </a:r>
          </a:p>
          <a:p>
            <a:pPr>
              <a:defRPr spc="-105" sz="5300">
                <a:solidFill>
                  <a:schemeClr val="accent4">
                    <a:hueOff val="348544"/>
                    <a:lumOff val="7139"/>
                  </a:schemeClr>
                </a:solidFill>
              </a:defRPr>
            </a:pPr>
          </a:p>
          <a:p>
            <a:pPr>
              <a:defRPr spc="-105" sz="5300">
                <a:solidFill>
                  <a:schemeClr val="accent4">
                    <a:hueOff val="348544"/>
                    <a:lumOff val="7139"/>
                  </a:schemeClr>
                </a:solidFill>
              </a:defRPr>
            </a:pPr>
            <a:r>
              <a:t>5%是不存在的，</a:t>
            </a:r>
          </a:p>
          <a:p>
            <a:pPr>
              <a:defRPr spc="-105" sz="5300">
                <a:solidFill>
                  <a:schemeClr val="accent4">
                    <a:hueOff val="348544"/>
                    <a:lumOff val="7139"/>
                  </a:schemeClr>
                </a:solidFill>
              </a:defRPr>
            </a:pPr>
            <a:r>
              <a:t>10%是找不到的，</a:t>
            </a:r>
          </a:p>
          <a:p>
            <a:pPr>
              <a:defRPr spc="-105" sz="5300">
                <a:solidFill>
                  <a:schemeClr val="accent4">
                    <a:hueOff val="348544"/>
                    <a:lumOff val="7139"/>
                  </a:schemeClr>
                </a:solidFill>
              </a:defRPr>
            </a:pPr>
            <a:r>
              <a:t>25%从不去教会，</a:t>
            </a:r>
          </a:p>
          <a:p>
            <a:pPr>
              <a:defRPr spc="-105" sz="5300">
                <a:solidFill>
                  <a:schemeClr val="accent4">
                    <a:hueOff val="348544"/>
                    <a:lumOff val="7139"/>
                  </a:schemeClr>
                </a:solidFill>
              </a:defRPr>
            </a:pPr>
            <a:r>
              <a:t>50%是周日去，</a:t>
            </a:r>
          </a:p>
          <a:p>
            <a:pPr>
              <a:defRPr spc="-105" sz="5300">
                <a:solidFill>
                  <a:schemeClr val="accent4">
                    <a:hueOff val="348544"/>
                    <a:lumOff val="7139"/>
                  </a:schemeClr>
                </a:solidFill>
              </a:defRPr>
            </a:pPr>
            <a:r>
              <a:t>75%从未参加教会祷告会,</a:t>
            </a:r>
          </a:p>
          <a:p>
            <a:pPr>
              <a:defRPr spc="-105" sz="5300">
                <a:solidFill>
                  <a:schemeClr val="accent4">
                    <a:hueOff val="348544"/>
                    <a:lumOff val="7139"/>
                  </a:schemeClr>
                </a:solidFill>
              </a:defRPr>
            </a:pPr>
            <a:r>
              <a:t>90%没有灵修，</a:t>
            </a:r>
          </a:p>
          <a:p>
            <a:pPr>
              <a:defRPr spc="-105" sz="5300">
                <a:solidFill>
                  <a:schemeClr val="accent4">
                    <a:hueOff val="348544"/>
                    <a:lumOff val="7139"/>
                  </a:schemeClr>
                </a:solidFill>
              </a:defRPr>
            </a:pPr>
            <a:r>
              <a:t>95%从来没有带一位信耶稣.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Arthur Yin 6/11/2023"/>
          <p:cNvSpPr txBox="1"/>
          <p:nvPr/>
        </p:nvSpPr>
        <p:spPr>
          <a:xfrm>
            <a:off x="-2957195" y="2837948"/>
            <a:ext cx="11717870" cy="3397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" tIns="24383" rIns="24383" bIns="24383">
            <a:normAutofit fontScale="100000" lnSpcReduction="0"/>
          </a:bodyPr>
          <a:lstStyle>
            <a:lvl1pPr algn="l" defTabSz="487228">
              <a:defRPr b="1" sz="1992">
                <a:solidFill>
                  <a:srgbClr val="FFFFFF"/>
                </a:solidFill>
              </a:defRPr>
            </a:lvl1pPr>
          </a:lstStyle>
          <a:p>
            <a:pPr/>
            <a:r>
              <a:t>Arthur Yin 6/11/2023</a:t>
            </a:r>
          </a:p>
        </p:txBody>
      </p:sp>
      <p:sp>
        <p:nvSpPr>
          <p:cNvPr id="226" name="服事是呼召…"/>
          <p:cNvSpPr txBox="1"/>
          <p:nvPr/>
        </p:nvSpPr>
        <p:spPr>
          <a:xfrm>
            <a:off x="4232874" y="2155178"/>
            <a:ext cx="8692174" cy="54432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 anchor="ctr">
            <a:spAutoFit/>
          </a:bodyPr>
          <a:lstStyle/>
          <a:p>
            <a:pPr algn="l" defTabSz="457200">
              <a:lnSpc>
                <a:spcPct val="117999"/>
              </a:lnSpc>
              <a:defRPr b="1" sz="5600">
                <a:solidFill>
                  <a:srgbClr val="F5EC00"/>
                </a:solidFill>
              </a:defRPr>
            </a:pPr>
            <a:r>
              <a:t>服事是呼召</a:t>
            </a:r>
          </a:p>
          <a:p>
            <a:pPr algn="l" defTabSz="457200">
              <a:lnSpc>
                <a:spcPct val="117999"/>
              </a:lnSpc>
              <a:defRPr b="1" sz="5600">
                <a:solidFill>
                  <a:srgbClr val="F5EC00"/>
                </a:solidFill>
              </a:defRPr>
            </a:pPr>
          </a:p>
          <a:p>
            <a:pPr algn="l" defTabSz="457200">
              <a:lnSpc>
                <a:spcPct val="117999"/>
              </a:lnSpc>
              <a:defRPr b="1" sz="5600">
                <a:solidFill>
                  <a:srgbClr val="F5EC00"/>
                </a:solidFill>
              </a:defRPr>
            </a:pPr>
            <a:r>
              <a:t>仆人式服事</a:t>
            </a:r>
          </a:p>
          <a:p>
            <a:pPr algn="l" defTabSz="457200">
              <a:lnSpc>
                <a:spcPct val="117999"/>
              </a:lnSpc>
              <a:defRPr b="1" sz="5600">
                <a:solidFill>
                  <a:srgbClr val="F5EC00"/>
                </a:solidFill>
              </a:defRPr>
            </a:pPr>
          </a:p>
          <a:p>
            <a:pPr algn="l" defTabSz="457200">
              <a:lnSpc>
                <a:spcPct val="117999"/>
              </a:lnSpc>
              <a:defRPr b="1" sz="5600">
                <a:solidFill>
                  <a:srgbClr val="F5EC00"/>
                </a:solidFill>
              </a:defRPr>
            </a:pPr>
            <a:r>
              <a:t>舍己的服事</a:t>
            </a:r>
          </a:p>
        </p:txBody>
      </p:sp>
      <p:sp>
        <p:nvSpPr>
          <p:cNvPr id="227" name="结言"/>
          <p:cNvSpPr txBox="1"/>
          <p:nvPr/>
        </p:nvSpPr>
        <p:spPr>
          <a:xfrm>
            <a:off x="1377901" y="734369"/>
            <a:ext cx="1560408" cy="11209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>
              <a:lnSpc>
                <a:spcPct val="80000"/>
              </a:lnSpc>
              <a:defRPr b="1" spc="-119" sz="6000">
                <a:solidFill>
                  <a:schemeClr val="accent4">
                    <a:hueOff val="348544"/>
                    <a:lumOff val="7139"/>
                  </a:schemeClr>
                </a:solidFill>
              </a:defRPr>
            </a:lvl1pPr>
          </a:lstStyle>
          <a:p>
            <a:pPr/>
            <a:r>
              <a:t>结言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114395"/>
            <a:lumOff val="-2497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lide Title"/>
          <p:cNvSpPr txBox="1"/>
          <p:nvPr>
            <p:ph type="title"/>
          </p:nvPr>
        </p:nvSpPr>
        <p:spPr>
          <a:xfrm>
            <a:off x="643466" y="711199"/>
            <a:ext cx="11717868" cy="1635257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4">
                    <a:hueOff val="348544"/>
                    <a:lumOff val="7139"/>
                  </a:schemeClr>
                </a:solidFill>
              </a:defRPr>
            </a:pPr>
          </a:p>
        </p:txBody>
      </p:sp>
      <p:sp>
        <p:nvSpPr>
          <p:cNvPr id="232" name="“所以，我親愛的弟兄們，你們務要堅固，不可搖動，常常竭力多做主工；因為知道，你們的勞苦在主裏面不是徒然的。”哥林多前書 15:58"/>
          <p:cNvSpPr txBox="1"/>
          <p:nvPr>
            <p:ph type="body" idx="1"/>
          </p:nvPr>
        </p:nvSpPr>
        <p:spPr>
          <a:xfrm>
            <a:off x="643466" y="1661825"/>
            <a:ext cx="11717868" cy="7139104"/>
          </a:xfrm>
          <a:prstGeom prst="rect">
            <a:avLst/>
          </a:prstGeom>
        </p:spPr>
        <p:txBody>
          <a:bodyPr anchor="ctr"/>
          <a:lstStyle/>
          <a:p>
            <a:pPr marL="629708" indent="-629708">
              <a:buSzPct val="100000"/>
              <a:buAutoNum type="arabicPeriod" startAt="1"/>
              <a:defRPr sz="5200">
                <a:solidFill>
                  <a:schemeClr val="accent4">
                    <a:hueOff val="348544"/>
                    <a:lumOff val="7139"/>
                  </a:schemeClr>
                </a:solidFill>
              </a:defRPr>
            </a:pPr>
          </a:p>
          <a:p>
            <a:pPr marL="0" indent="0" algn="ctr">
              <a:buSzTx/>
              <a:buNone/>
              <a:defRPr sz="5200">
                <a:solidFill>
                  <a:schemeClr val="accent4">
                    <a:hueOff val="348544"/>
                    <a:lumOff val="7139"/>
                  </a:schemeClr>
                </a:solidFill>
              </a:defRPr>
            </a:pPr>
            <a:r>
              <a:t>“所以，我親愛的弟兄們，你們務要堅固，不可搖動，常常竭力多做主工；因為知道，你們的勞苦在主裏面不是徒然的。”哥林多前書 15:58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32“他們行路上耶路撒冷去。耶穌在前頭走，門徒就希奇，跟從的人也害怕。耶穌又叫過十二個門徒來，把自己將要遭遇的事告訴他們說：…"/>
          <p:cNvSpPr txBox="1"/>
          <p:nvPr>
            <p:ph type="title"/>
          </p:nvPr>
        </p:nvSpPr>
        <p:spPr>
          <a:xfrm>
            <a:off x="643464" y="314048"/>
            <a:ext cx="11717870" cy="8907433"/>
          </a:xfrm>
          <a:prstGeom prst="rect">
            <a:avLst/>
          </a:prstGeom>
        </p:spPr>
        <p:txBody>
          <a:bodyPr/>
          <a:lstStyle/>
          <a:p>
            <a:pPr defTabSz="1109715">
              <a:defRPr spc="-84" sz="4224"/>
            </a:pPr>
            <a:r>
              <a:t>32“他們行路上耶路撒冷去。耶穌在前頭走，門徒就希奇，跟從的人也害怕。耶穌又叫過十二個門徒來，把自己將要遭遇的事告訴他們說： </a:t>
            </a:r>
          </a:p>
          <a:p>
            <a:pPr defTabSz="1109715">
              <a:defRPr spc="-84" sz="4224"/>
            </a:pPr>
            <a:r>
              <a:t>33「看哪，我們上耶路撒冷去，人子將要被交給祭司長和文士，他們要定他死罪，交給外邦人。 34 他們要戲弄他，吐唾沫在他臉上，鞭打他，殺害他。過了三天，他要復活。」”</a:t>
            </a:r>
          </a:p>
          <a:p>
            <a:pPr defTabSz="1109715">
              <a:defRPr spc="-84" sz="4224"/>
            </a:pPr>
            <a:r>
              <a:t>35 “西庇太的兒子雅各、約翰進前來，對耶穌說：「夫子，我們無論求你甚麼，願你給我們做。」</a:t>
            </a:r>
          </a:p>
          <a:p>
            <a:pPr defTabSz="1109715">
              <a:defRPr spc="-84" sz="4224"/>
            </a:pPr>
            <a:r>
              <a:t> 36耶穌說：「要我給你們做甚麼？」 </a:t>
            </a:r>
          </a:p>
          <a:p>
            <a:pPr defTabSz="1109715">
              <a:defRPr spc="-84" sz="4224"/>
            </a:pPr>
            <a:r>
              <a:t>37 他們說：「賜我們在你的榮耀裏，一個坐在你右邊，一個坐在你左邊。」</a:t>
            </a:r>
          </a:p>
          <a:p>
            <a:pPr defTabSz="1109715">
              <a:defRPr spc="-84" sz="4224"/>
            </a:pPr>
            <a:r>
              <a:t>38 耶穌說：「你們不知道所求的是甚麼。我所喝的杯，你們能喝嗎？我所受的洗，你們能受嗎？」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39 他們說：「我們能。」耶穌說：「我所喝的杯，你們也要喝；我所受的洗，你們也要受；…"/>
          <p:cNvSpPr txBox="1"/>
          <p:nvPr>
            <p:ph type="title"/>
          </p:nvPr>
        </p:nvSpPr>
        <p:spPr>
          <a:xfrm>
            <a:off x="643464" y="314048"/>
            <a:ext cx="11717870" cy="8907433"/>
          </a:xfrm>
          <a:prstGeom prst="rect">
            <a:avLst/>
          </a:prstGeom>
        </p:spPr>
        <p:txBody>
          <a:bodyPr/>
          <a:lstStyle/>
          <a:p>
            <a:pPr defTabSz="1127054">
              <a:defRPr spc="-85" sz="4290"/>
            </a:pPr>
            <a:r>
              <a:t>39 他們說：「我們能。」耶穌說：「我所喝的杯，你們也要喝；我所受的洗，你們也要受；</a:t>
            </a:r>
          </a:p>
          <a:p>
            <a:pPr defTabSz="1127054">
              <a:defRPr spc="-85" sz="4290"/>
            </a:pPr>
            <a:r>
              <a:t>40 只是坐在我的左右，不是我可以賜的，乃是為誰預備的，就賜給誰。」 </a:t>
            </a:r>
          </a:p>
          <a:p>
            <a:pPr defTabSz="1127054">
              <a:defRPr spc="-85" sz="4290"/>
            </a:pPr>
            <a:r>
              <a:t>41 那十個門徒聽見，就惱怒雅各、約翰。</a:t>
            </a:r>
          </a:p>
          <a:p>
            <a:pPr defTabSz="1127054">
              <a:defRPr spc="-85" sz="4290"/>
            </a:pPr>
            <a:r>
              <a:t>42 耶穌叫他們來，對他們說：「你們知道，外邦人有尊為君王的，治理他們，有大臣操權管束他們。</a:t>
            </a:r>
          </a:p>
          <a:p>
            <a:pPr defTabSz="1127054">
              <a:defRPr spc="-85" sz="4290"/>
            </a:pPr>
            <a:r>
              <a:t>43 只是在你們中間，不是這樣。你們中間，誰願為大，就必作你們的用人；</a:t>
            </a:r>
          </a:p>
          <a:p>
            <a:pPr defTabSz="1127054">
              <a:defRPr spc="-85" sz="4290"/>
            </a:pPr>
            <a:r>
              <a:t>44 在你們中間，誰願為首，就必作眾人的僕人。</a:t>
            </a:r>
          </a:p>
          <a:p>
            <a:pPr defTabSz="1127054">
              <a:defRPr spc="-85" sz="4290"/>
            </a:pPr>
            <a:r>
              <a:t>45 因為人子來，並不是要受人的服事，乃是要服事人，並且要捨命作多人的贖價。」”</a:t>
            </a:r>
          </a:p>
          <a:p>
            <a:pPr defTabSz="1127054">
              <a:defRPr spc="-85" sz="4290"/>
            </a:pPr>
            <a:r>
              <a:t>馬可福音 10: 32-45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46 到 了 耶 利 哥 ； 耶 稣 同 门 徒 并 许 多 人 出 耶 利 哥 的 时 候 ， 有 一 个 讨 饭 的 瞎 子 ， 是 底 买 的 儿 子 巴 底 买 ， 坐 在 路 旁 。47 他 听 见 是 拿 撒 勒 的 耶 稣 ， 就 喊 着 说 ： 大 卫 的 子 孙 耶 稣 阿 ！ 可 怜 我 罢 ！48有 许 多 人 责 备 他 ， 不 许 他 作 声 。 他 却 越 发 大 声 喊 着 说 ： 大 卫 的 子 孙 哪 ， 可 怜 我 罢 ！49 耶 稣 就 站 住 ， 说 ： 叫 过 "/>
          <p:cNvSpPr txBox="1"/>
          <p:nvPr>
            <p:ph type="title"/>
          </p:nvPr>
        </p:nvSpPr>
        <p:spPr>
          <a:xfrm>
            <a:off x="582316" y="314048"/>
            <a:ext cx="12010010" cy="8907433"/>
          </a:xfrm>
          <a:prstGeom prst="rect">
            <a:avLst/>
          </a:prstGeom>
        </p:spPr>
        <p:txBody>
          <a:bodyPr/>
          <a:lstStyle/>
          <a:p>
            <a:pPr defTabSz="1057697">
              <a:defRPr spc="-80" sz="4026"/>
            </a:pPr>
            <a:r>
              <a:t>46 到 了 耶 利 哥 ； 耶 稣 同 门 徒 并 许 多 人 出 耶 利 哥 的 时 候 ， 有 一 个 讨 饭 的 瞎 子 ， 是 底 买 的 儿 子 巴 底 买 ， 坐 在 路 旁 。47 他 听 见 是 拿 撒 勒 的 耶 稣 ， 就 喊 着 说 ： 大 卫 的 子 孙 耶 稣 阿 ！ 可 怜 我 罢 ！48有 许 多 人 责 备 他 ， 不 许 他 作 声 。 他 却 越 发 大 声 喊 着 说 ： 大 卫 的 子 孙 哪 ， 可 怜 我 罢 ！49 耶 稣 就 站 住 ， 说 ： 叫 过 他 来 。 他 们 就 叫 那 瞎 子 ， 对 他 说 ： 放 心 ， 起 来 ！ 他 叫 你 啦 。50 瞎 子 就 丢 下 衣 服 ， 跳 起 来 ， 走 到 耶 稣 那 里 。51 耶 稣 说 ： 要 我 为 你 作 甚 麽 ？ 瞎 子 说 ： 拉 波 尼 （ 就 是 夫 子 ） ， 我 要 能 看 见 。</a:t>
            </a:r>
          </a:p>
          <a:p>
            <a:pPr defTabSz="1057697">
              <a:defRPr spc="-80" sz="4026"/>
            </a:pPr>
            <a:r>
              <a:t>52 耶 稣 说 ： 你 去 罢 ！ 你 的 信 救 了 你 了 。 瞎 子 立 刻 看 见 了 ， 就 在 路 上 跟 随 耶 稣 。馬可福音 10: 32-52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Arthur Yin 6/11/2023"/>
          <p:cNvSpPr txBox="1"/>
          <p:nvPr/>
        </p:nvSpPr>
        <p:spPr>
          <a:xfrm>
            <a:off x="-2957195" y="2837948"/>
            <a:ext cx="11717870" cy="3397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" tIns="24383" rIns="24383" bIns="24383">
            <a:normAutofit fontScale="100000" lnSpcReduction="0"/>
          </a:bodyPr>
          <a:lstStyle>
            <a:lvl1pPr algn="l" defTabSz="487228">
              <a:defRPr b="1" sz="1992">
                <a:solidFill>
                  <a:srgbClr val="FFFFFF"/>
                </a:solidFill>
              </a:defRPr>
            </a:lvl1pPr>
          </a:lstStyle>
          <a:p>
            <a:pPr/>
            <a:r>
              <a:t>Arthur Yin 6/11/2023</a:t>
            </a:r>
          </a:p>
        </p:txBody>
      </p:sp>
      <p:sp>
        <p:nvSpPr>
          <p:cNvPr id="166" name="服事是呼召…"/>
          <p:cNvSpPr txBox="1"/>
          <p:nvPr/>
        </p:nvSpPr>
        <p:spPr>
          <a:xfrm>
            <a:off x="4232874" y="2155178"/>
            <a:ext cx="8692174" cy="54432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 anchor="ctr">
            <a:spAutoFit/>
          </a:bodyPr>
          <a:lstStyle/>
          <a:p>
            <a:pPr algn="l" defTabSz="457200">
              <a:lnSpc>
                <a:spcPct val="117999"/>
              </a:lnSpc>
              <a:defRPr b="1" sz="5600">
                <a:solidFill>
                  <a:srgbClr val="F5EC00"/>
                </a:solidFill>
              </a:defRPr>
            </a:pPr>
            <a:r>
              <a:t>服事是呼召</a:t>
            </a:r>
          </a:p>
          <a:p>
            <a:pPr algn="l" defTabSz="457200">
              <a:lnSpc>
                <a:spcPct val="117999"/>
              </a:lnSpc>
              <a:defRPr b="1" sz="5600">
                <a:solidFill>
                  <a:srgbClr val="F5EC00"/>
                </a:solidFill>
              </a:defRPr>
            </a:pPr>
          </a:p>
          <a:p>
            <a:pPr algn="l" defTabSz="457200">
              <a:lnSpc>
                <a:spcPct val="117999"/>
              </a:lnSpc>
              <a:defRPr b="1" sz="5600">
                <a:solidFill>
                  <a:srgbClr val="F5EC00"/>
                </a:solidFill>
              </a:defRPr>
            </a:pPr>
            <a:r>
              <a:t>仆人式服事</a:t>
            </a:r>
          </a:p>
          <a:p>
            <a:pPr algn="l" defTabSz="457200">
              <a:lnSpc>
                <a:spcPct val="117999"/>
              </a:lnSpc>
              <a:defRPr b="1" sz="5600">
                <a:solidFill>
                  <a:srgbClr val="F5EC00"/>
                </a:solidFill>
              </a:defRPr>
            </a:pPr>
          </a:p>
          <a:p>
            <a:pPr algn="l" defTabSz="457200">
              <a:lnSpc>
                <a:spcPct val="117999"/>
              </a:lnSpc>
              <a:defRPr b="1" sz="5600">
                <a:solidFill>
                  <a:srgbClr val="F5EC00"/>
                </a:solidFill>
              </a:defRPr>
            </a:pPr>
            <a:r>
              <a:t>舍己的服事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114395"/>
            <a:lumOff val="-2497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A ，服事是呼召"/>
          <p:cNvSpPr txBox="1"/>
          <p:nvPr>
            <p:ph type="title"/>
          </p:nvPr>
        </p:nvSpPr>
        <p:spPr>
          <a:xfrm>
            <a:off x="277706" y="99062"/>
            <a:ext cx="11717868" cy="764355"/>
          </a:xfrm>
          <a:prstGeom prst="rect">
            <a:avLst/>
          </a:prstGeom>
        </p:spPr>
        <p:txBody>
          <a:bodyPr/>
          <a:lstStyle>
            <a:lvl1pPr defTabSz="1144393">
              <a:defRPr spc="-79" sz="3960">
                <a:solidFill>
                  <a:schemeClr val="accent4">
                    <a:hueOff val="348544"/>
                    <a:lumOff val="7139"/>
                  </a:schemeClr>
                </a:solidFill>
              </a:defRPr>
            </a:lvl1pPr>
          </a:lstStyle>
          <a:p>
            <a:pPr/>
            <a:r>
              <a:t>A ，服事是呼召 </a:t>
            </a:r>
          </a:p>
        </p:txBody>
      </p:sp>
      <p:sp>
        <p:nvSpPr>
          <p:cNvPr id="169" name="主的呼召…"/>
          <p:cNvSpPr txBox="1"/>
          <p:nvPr>
            <p:ph type="body" idx="1"/>
          </p:nvPr>
        </p:nvSpPr>
        <p:spPr>
          <a:xfrm>
            <a:off x="643466" y="2759105"/>
            <a:ext cx="11717868" cy="6312493"/>
          </a:xfrm>
          <a:prstGeom prst="rect">
            <a:avLst/>
          </a:prstGeom>
        </p:spPr>
        <p:txBody>
          <a:bodyPr/>
          <a:lstStyle/>
          <a:p>
            <a:pPr marL="629708" indent="-629708">
              <a:buSzPct val="100000"/>
              <a:buAutoNum type="arabicPeriod" startAt="1"/>
              <a:defRPr sz="4000">
                <a:solidFill>
                  <a:schemeClr val="accent4">
                    <a:hueOff val="348544"/>
                    <a:lumOff val="7139"/>
                  </a:schemeClr>
                </a:solidFill>
              </a:defRPr>
            </a:pPr>
            <a:r>
              <a:t>主的呼召 </a:t>
            </a:r>
          </a:p>
          <a:p>
            <a:pPr>
              <a:defRPr sz="4000">
                <a:solidFill>
                  <a:schemeClr val="accent4">
                    <a:hueOff val="348544"/>
                    <a:lumOff val="7139"/>
                  </a:schemeClr>
                </a:solidFill>
              </a:defRPr>
            </a:pPr>
            <a:r>
              <a:t>人子： “我在夜间的异象中观看， 见有一位像人子的， 驾着天云而来， 被领到亘古常在者面前， 得了权柄、荣耀、国度， 使各方、各国、各族的人都事奉他。 他的权柄是永远的，不能废去； 他的国必不败坏。”但以理书 7:13-14</a:t>
            </a:r>
          </a:p>
          <a:p>
            <a:pPr>
              <a:defRPr sz="4000">
                <a:solidFill>
                  <a:schemeClr val="accent4">
                    <a:hueOff val="348544"/>
                    <a:lumOff val="7139"/>
                  </a:schemeClr>
                </a:solidFill>
              </a:defRPr>
            </a:pPr>
            <a:r>
              <a:t>19 耶 稣 对 他 们 说 ： 来 跟 从 我 ， 我 要 叫 你 们 得 人 如 得 鱼 一 样. 马太4:19</a:t>
            </a:r>
          </a:p>
        </p:txBody>
      </p:sp>
      <p:sp>
        <p:nvSpPr>
          <p:cNvPr id="170" name="因為人子來，並不是要受人的服事，乃是要服事人，並且要捨命作多人的贖價。"/>
          <p:cNvSpPr txBox="1"/>
          <p:nvPr/>
        </p:nvSpPr>
        <p:spPr>
          <a:xfrm>
            <a:off x="643466" y="1228611"/>
            <a:ext cx="11717868" cy="15639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" tIns="24383" rIns="24383" bIns="24383">
            <a:normAutofit fontScale="100000" lnSpcReduction="0"/>
          </a:bodyPr>
          <a:lstStyle>
            <a:lvl1pPr algn="l" defTabSz="587022">
              <a:defRPr b="1" sz="3800">
                <a:solidFill>
                  <a:schemeClr val="accent4">
                    <a:hueOff val="348544"/>
                    <a:lumOff val="7139"/>
                  </a:schemeClr>
                </a:solidFill>
              </a:defRPr>
            </a:lvl1pPr>
          </a:lstStyle>
          <a:p>
            <a:pPr/>
            <a:r>
              <a:t>因為人子來，並不是要受人的服事，乃是要服事人，並且要捨命作多人的贖價。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114395"/>
            <a:lumOff val="-2497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A ，服事是主的呼召"/>
          <p:cNvSpPr txBox="1"/>
          <p:nvPr>
            <p:ph type="title"/>
          </p:nvPr>
        </p:nvSpPr>
        <p:spPr>
          <a:xfrm>
            <a:off x="277706" y="223519"/>
            <a:ext cx="11717868" cy="764355"/>
          </a:xfrm>
          <a:prstGeom prst="rect">
            <a:avLst/>
          </a:prstGeom>
        </p:spPr>
        <p:txBody>
          <a:bodyPr/>
          <a:lstStyle>
            <a:lvl1pPr defTabSz="1144393">
              <a:defRPr spc="-79" sz="3960">
                <a:solidFill>
                  <a:schemeClr val="accent4">
                    <a:hueOff val="348544"/>
                    <a:lumOff val="7139"/>
                  </a:schemeClr>
                </a:solidFill>
              </a:defRPr>
            </a:lvl1pPr>
          </a:lstStyle>
          <a:p>
            <a:pPr/>
            <a:r>
              <a:t>A ，服事是主的呼召 </a:t>
            </a:r>
          </a:p>
        </p:txBody>
      </p:sp>
      <p:sp>
        <p:nvSpPr>
          <p:cNvPr id="175" name="2. 服事的真谛…"/>
          <p:cNvSpPr txBox="1"/>
          <p:nvPr>
            <p:ph type="body" idx="1"/>
          </p:nvPr>
        </p:nvSpPr>
        <p:spPr>
          <a:xfrm>
            <a:off x="643466" y="1307248"/>
            <a:ext cx="11717868" cy="7931585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4100">
                <a:solidFill>
                  <a:schemeClr val="accent4">
                    <a:hueOff val="348544"/>
                    <a:lumOff val="7139"/>
                  </a:schemeClr>
                </a:solidFill>
              </a:defRPr>
            </a:pPr>
            <a:r>
              <a:t>2. 服事的真谛</a:t>
            </a:r>
          </a:p>
          <a:p>
            <a:pPr>
              <a:defRPr sz="4100">
                <a:solidFill>
                  <a:schemeClr val="accent4">
                    <a:hueOff val="348544"/>
                    <a:lumOff val="7139"/>
                  </a:schemeClr>
                </a:solidFill>
              </a:defRPr>
            </a:pPr>
            <a:r>
              <a:t>服事有需要的</a:t>
            </a:r>
          </a:p>
          <a:p>
            <a:pPr>
              <a:defRPr sz="4100">
                <a:solidFill>
                  <a:schemeClr val="accent4">
                    <a:hueOff val="348544"/>
                    <a:lumOff val="7139"/>
                  </a:schemeClr>
                </a:solidFill>
              </a:defRPr>
            </a:pPr>
            <a:r>
              <a:t>服事的目的</a:t>
            </a:r>
          </a:p>
          <a:p>
            <a:pPr lvl="1">
              <a:defRPr sz="4100">
                <a:solidFill>
                  <a:schemeClr val="accent4">
                    <a:hueOff val="348544"/>
                    <a:lumOff val="7139"/>
                  </a:schemeClr>
                </a:solidFill>
              </a:defRPr>
            </a:pPr>
            <a:r>
              <a:t>约3：16“「　神爱世人，甚至将他的独生子赐给他们，叫一切信他的，不致灭亡，反得永生。”</a:t>
            </a:r>
          </a:p>
          <a:p>
            <a:pPr lvl="1">
              <a:defRPr sz="4100">
                <a:solidFill>
                  <a:schemeClr val="accent4">
                    <a:hueOff val="348544"/>
                    <a:lumOff val="7139"/>
                  </a:schemeClr>
                </a:solidFill>
              </a:defRPr>
            </a:pPr>
            <a:r>
              <a:t>“……我来了，是要叫羊得生命，并且得的更丰盛。”约翰福音 10:10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114395"/>
            <a:lumOff val="-2497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A ，服事是主的呼召"/>
          <p:cNvSpPr txBox="1"/>
          <p:nvPr>
            <p:ph type="title"/>
          </p:nvPr>
        </p:nvSpPr>
        <p:spPr>
          <a:xfrm>
            <a:off x="277706" y="223519"/>
            <a:ext cx="11717868" cy="764355"/>
          </a:xfrm>
          <a:prstGeom prst="rect">
            <a:avLst/>
          </a:prstGeom>
        </p:spPr>
        <p:txBody>
          <a:bodyPr/>
          <a:lstStyle>
            <a:lvl1pPr defTabSz="1144393">
              <a:defRPr spc="-79" sz="3960">
                <a:solidFill>
                  <a:schemeClr val="accent4">
                    <a:hueOff val="348544"/>
                    <a:lumOff val="7139"/>
                  </a:schemeClr>
                </a:solidFill>
              </a:defRPr>
            </a:lvl1pPr>
          </a:lstStyle>
          <a:p>
            <a:pPr/>
            <a:r>
              <a:t>A ，服事是主的呼召 </a:t>
            </a:r>
          </a:p>
        </p:txBody>
      </p:sp>
      <p:sp>
        <p:nvSpPr>
          <p:cNvPr id="180" name="“惟有你们是被拣选的族类，是有君尊的祭司，是圣洁的国度，是属  神的子民，要叫你们宣扬那召你们出黑暗入奇妙光明者的美德。”…"/>
          <p:cNvSpPr txBox="1"/>
          <p:nvPr>
            <p:ph type="body" idx="1"/>
          </p:nvPr>
        </p:nvSpPr>
        <p:spPr>
          <a:xfrm>
            <a:off x="643466" y="1307248"/>
            <a:ext cx="11717868" cy="7931585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6100">
                <a:solidFill>
                  <a:schemeClr val="accent4">
                    <a:hueOff val="348544"/>
                    <a:lumOff val="7139"/>
                  </a:schemeClr>
                </a:solidFill>
              </a:defRPr>
            </a:pPr>
            <a:r>
              <a:t>“惟有你们是被拣选的族类，是有君尊的祭司，是圣洁的国度，是属 　神的子民，要叫你们宣扬那召你们出黑暗入奇妙光明者的美德。”</a:t>
            </a:r>
          </a:p>
          <a:p>
            <a:pPr marL="0" indent="0">
              <a:buSzTx/>
              <a:buNone/>
              <a:defRPr b="1" sz="6100">
                <a:solidFill>
                  <a:schemeClr val="accent4">
                    <a:hueOff val="348544"/>
                    <a:lumOff val="7139"/>
                  </a:schemeClr>
                </a:solidFill>
              </a:defRPr>
            </a:pPr>
            <a:r>
              <a:t>彼得前书 2:9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 upright="0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 upright="0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